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7" r:id="rId4"/>
    <p:sldId id="268" r:id="rId5"/>
    <p:sldId id="270" r:id="rId6"/>
    <p:sldId id="271" r:id="rId7"/>
    <p:sldId id="272" r:id="rId8"/>
    <p:sldId id="273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4" autoAdjust="0"/>
    <p:restoredTop sz="94660"/>
  </p:normalViewPr>
  <p:slideViewPr>
    <p:cSldViewPr snapToGrid="0">
      <p:cViewPr varScale="1">
        <p:scale>
          <a:sx n="94" d="100"/>
          <a:sy n="94" d="100"/>
        </p:scale>
        <p:origin x="2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18D8B6-B4FF-4FAF-99BE-087EB7B0F7F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CC2F110-5A9E-4005-AA07-6389A90DB596}">
      <dgm:prSet phldrT="[文字]"/>
      <dgm:spPr/>
      <dgm:t>
        <a:bodyPr/>
        <a:lstStyle/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Midi Files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0E50A24-C346-4FFF-92C5-19A7CD19AD56}" type="parTrans" cxnId="{CAEFF493-39EE-4A0D-96CA-6091183ED404}">
      <dgm:prSet/>
      <dgm:spPr/>
      <dgm:t>
        <a:bodyPr/>
        <a:lstStyle/>
        <a:p>
          <a:endParaRPr lang="zh-TW" altLang="en-US"/>
        </a:p>
      </dgm:t>
    </dgm:pt>
    <dgm:pt modelId="{D99960B5-1F2F-4BF7-9113-3A846323F0D8}" type="sibTrans" cxnId="{CAEFF493-39EE-4A0D-96CA-6091183ED404}">
      <dgm:prSet/>
      <dgm:spPr/>
      <dgm:t>
        <a:bodyPr/>
        <a:lstStyle/>
        <a:p>
          <a:endParaRPr lang="zh-TW" alt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3887700-4C02-4365-8EF5-CD2BF197818C}">
      <dgm:prSet phldrT="[文字]"/>
      <dgm:spPr/>
      <dgm:t>
        <a:bodyPr/>
        <a:lstStyle/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Note Matrix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0FE9DE0-D27B-4FD7-9217-202BF3AE3C26}" type="parTrans" cxnId="{62CCEB85-5A9A-4B34-876D-CF4CFAD1423C}">
      <dgm:prSet/>
      <dgm:spPr/>
      <dgm:t>
        <a:bodyPr/>
        <a:lstStyle/>
        <a:p>
          <a:endParaRPr lang="zh-TW" altLang="en-US"/>
        </a:p>
      </dgm:t>
    </dgm:pt>
    <dgm:pt modelId="{C9EBDDC6-3E50-442D-AB72-A4CB42368FDA}" type="sibTrans" cxnId="{62CCEB85-5A9A-4B34-876D-CF4CFAD1423C}">
      <dgm:prSet/>
      <dgm:spPr/>
      <dgm:t>
        <a:bodyPr/>
        <a:lstStyle/>
        <a:p>
          <a:endParaRPr lang="zh-TW" alt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C41262-C9A9-45A1-9C66-F172E227488C}">
      <dgm:prSet phldrT="[文字]"/>
      <dgm:spPr/>
      <dgm:t>
        <a:bodyPr/>
        <a:lstStyle/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Probability Matrix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443C5F9-8D3A-4F02-8ADA-9F947C1FF7EB}" type="parTrans" cxnId="{3173C6D3-075B-4FCD-947E-760C70141936}">
      <dgm:prSet/>
      <dgm:spPr/>
      <dgm:t>
        <a:bodyPr/>
        <a:lstStyle/>
        <a:p>
          <a:endParaRPr lang="zh-TW" altLang="en-US"/>
        </a:p>
      </dgm:t>
    </dgm:pt>
    <dgm:pt modelId="{05CFB04B-7AD6-4877-AA4A-08E95B7A825C}" type="sibTrans" cxnId="{3173C6D3-075B-4FCD-947E-760C70141936}">
      <dgm:prSet/>
      <dgm:spPr/>
      <dgm:t>
        <a:bodyPr/>
        <a:lstStyle/>
        <a:p>
          <a:endParaRPr lang="zh-TW" alt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CB2D391-1F85-48EE-ADB7-D8A3F0D9BD80}">
      <dgm:prSet phldrT="[文字]"/>
      <dgm:spPr/>
      <dgm:t>
        <a:bodyPr/>
        <a:lstStyle/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LSTM Neural Network Model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493D3E-DC04-4459-A050-5D31A990E2C4}" type="parTrans" cxnId="{DDDCDCA1-91F7-4227-A737-EBF9CDA27B1A}">
      <dgm:prSet/>
      <dgm:spPr/>
      <dgm:t>
        <a:bodyPr/>
        <a:lstStyle/>
        <a:p>
          <a:endParaRPr lang="zh-TW" altLang="en-US"/>
        </a:p>
      </dgm:t>
    </dgm:pt>
    <dgm:pt modelId="{33D70EB6-EF2E-4C7B-AB2C-D8F7F3BAA974}" type="sibTrans" cxnId="{DDDCDCA1-91F7-4227-A737-EBF9CDA27B1A}">
      <dgm:prSet/>
      <dgm:spPr/>
      <dgm:t>
        <a:bodyPr/>
        <a:lstStyle/>
        <a:p>
          <a:endParaRPr lang="zh-TW" alt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3F46AA1-40F1-4108-BC4E-608216F87847}">
      <dgm:prSet/>
      <dgm:spPr/>
      <dgm:t>
        <a:bodyPr/>
        <a:lstStyle/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Output</a:t>
          </a:r>
        </a:p>
        <a:p>
          <a:r>
            <a: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Midi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15F25D-404B-44D6-B76D-9511D4CB2778}" type="parTrans" cxnId="{40ECE7D2-C43B-46D7-8E62-AD73478930D6}">
      <dgm:prSet/>
      <dgm:spPr/>
      <dgm:t>
        <a:bodyPr/>
        <a:lstStyle/>
        <a:p>
          <a:endParaRPr lang="zh-TW" altLang="en-US"/>
        </a:p>
      </dgm:t>
    </dgm:pt>
    <dgm:pt modelId="{DDAABD48-6319-4F3A-B1C0-3A8C1CBDC2D5}" type="sibTrans" cxnId="{40ECE7D2-C43B-46D7-8E62-AD73478930D6}">
      <dgm:prSet/>
      <dgm:spPr/>
      <dgm:t>
        <a:bodyPr/>
        <a:lstStyle/>
        <a:p>
          <a:endParaRPr lang="zh-TW" altLang="en-US"/>
        </a:p>
      </dgm:t>
    </dgm:pt>
    <dgm:pt modelId="{519638AD-A0D9-4AC1-9A48-685F8EE4D2E8}" type="pres">
      <dgm:prSet presAssocID="{3618D8B6-B4FF-4FAF-99BE-087EB7B0F7F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DD143A04-7D6E-4027-97AE-E9CBD3012037}" type="pres">
      <dgm:prSet presAssocID="{9CC2F110-5A9E-4005-AA07-6389A90DB596}" presName="node" presStyleLbl="node1" presStyleIdx="0" presStyleCnt="5" custLinFactNeighborX="-14154" custLinFactNeighborY="-79531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20135D9-9C24-44C1-84FC-AF457E112A7F}" type="pres">
      <dgm:prSet presAssocID="{D99960B5-1F2F-4BF7-9113-3A846323F0D8}" presName="sibTrans" presStyleLbl="sibTrans2D1" presStyleIdx="0" presStyleCnt="4"/>
      <dgm:spPr/>
      <dgm:t>
        <a:bodyPr/>
        <a:lstStyle/>
        <a:p>
          <a:endParaRPr lang="zh-TW" altLang="en-US"/>
        </a:p>
      </dgm:t>
    </dgm:pt>
    <dgm:pt modelId="{9B2820F7-3C9B-4B28-83B1-3BFCAEECA11A}" type="pres">
      <dgm:prSet presAssocID="{D99960B5-1F2F-4BF7-9113-3A846323F0D8}" presName="connectorText" presStyleLbl="sibTrans2D1" presStyleIdx="0" presStyleCnt="4"/>
      <dgm:spPr/>
      <dgm:t>
        <a:bodyPr/>
        <a:lstStyle/>
        <a:p>
          <a:endParaRPr lang="zh-TW" altLang="en-US"/>
        </a:p>
      </dgm:t>
    </dgm:pt>
    <dgm:pt modelId="{C95F7E99-B866-4CB3-B3BF-2C4E9CC5955B}" type="pres">
      <dgm:prSet presAssocID="{73887700-4C02-4365-8EF5-CD2BF197818C}" presName="node" presStyleLbl="node1" presStyleIdx="1" presStyleCnt="5" custLinFactY="7839" custLinFactNeighborX="-38418" custLinFactNeighborY="10000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87814B-8BDB-4EFB-932D-98C0C6187D06}" type="pres">
      <dgm:prSet presAssocID="{C9EBDDC6-3E50-442D-AB72-A4CB42368FDA}" presName="sibTrans" presStyleLbl="sibTrans2D1" presStyleIdx="1" presStyleCnt="4"/>
      <dgm:spPr/>
      <dgm:t>
        <a:bodyPr/>
        <a:lstStyle/>
        <a:p>
          <a:endParaRPr lang="zh-TW" altLang="en-US"/>
        </a:p>
      </dgm:t>
    </dgm:pt>
    <dgm:pt modelId="{77BD5041-531B-4615-B5ED-10B249A9ED4F}" type="pres">
      <dgm:prSet presAssocID="{C9EBDDC6-3E50-442D-AB72-A4CB42368FDA}" presName="connectorText" presStyleLbl="sibTrans2D1" presStyleIdx="1" presStyleCnt="4"/>
      <dgm:spPr/>
      <dgm:t>
        <a:bodyPr/>
        <a:lstStyle/>
        <a:p>
          <a:endParaRPr lang="zh-TW" altLang="en-US"/>
        </a:p>
      </dgm:t>
    </dgm:pt>
    <dgm:pt modelId="{2A9A93E4-A866-4DC4-8244-B41855F4C3C6}" type="pres">
      <dgm:prSet presAssocID="{BCB2D391-1F85-48EE-ADB7-D8A3F0D9BD80}" presName="node" presStyleLbl="node1" presStyleIdx="2" presStyleCnt="5" custLinFactNeighborX="-60659" custLinFactNeighborY="-8357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1B9E4F7-A9BD-4527-9DED-504D57D1E2B1}" type="pres">
      <dgm:prSet presAssocID="{33D70EB6-EF2E-4C7B-AB2C-D8F7F3BAA974}" presName="sibTrans" presStyleLbl="sibTrans2D1" presStyleIdx="2" presStyleCnt="4"/>
      <dgm:spPr/>
      <dgm:t>
        <a:bodyPr/>
        <a:lstStyle/>
        <a:p>
          <a:endParaRPr lang="zh-TW" altLang="en-US"/>
        </a:p>
      </dgm:t>
    </dgm:pt>
    <dgm:pt modelId="{241687A6-3202-4FCF-A94A-F8EC0755733F}" type="pres">
      <dgm:prSet presAssocID="{33D70EB6-EF2E-4C7B-AB2C-D8F7F3BAA974}" presName="connectorText" presStyleLbl="sibTrans2D1" presStyleIdx="2" presStyleCnt="4"/>
      <dgm:spPr/>
      <dgm:t>
        <a:bodyPr/>
        <a:lstStyle/>
        <a:p>
          <a:endParaRPr lang="zh-TW" altLang="en-US"/>
        </a:p>
      </dgm:t>
    </dgm:pt>
    <dgm:pt modelId="{57D5758E-49D2-4CA6-A950-FC7DD5CB4FFF}" type="pres">
      <dgm:prSet presAssocID="{D6C41262-C9A9-45A1-9C66-F172E227488C}" presName="node" presStyleLbl="node1" presStyleIdx="3" presStyleCnt="5" custLinFactY="12649" custLinFactNeighborX="-84051" custLinFactNeighborY="10000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E6E135F-8C06-42B2-B517-8219FA33C42C}" type="pres">
      <dgm:prSet presAssocID="{05CFB04B-7AD6-4877-AA4A-08E95B7A825C}" presName="sibTrans" presStyleLbl="sibTrans2D1" presStyleIdx="3" presStyleCnt="4" custAng="20969983" custLinFactNeighborX="-7295" custLinFactNeighborY="8307"/>
      <dgm:spPr/>
      <dgm:t>
        <a:bodyPr/>
        <a:lstStyle/>
        <a:p>
          <a:endParaRPr lang="zh-TW" altLang="en-US"/>
        </a:p>
      </dgm:t>
    </dgm:pt>
    <dgm:pt modelId="{A93B4301-16B1-4F9A-9DC0-DFB4E9A4DD84}" type="pres">
      <dgm:prSet presAssocID="{05CFB04B-7AD6-4877-AA4A-08E95B7A825C}" presName="connectorText" presStyleLbl="sibTrans2D1" presStyleIdx="3" presStyleCnt="4"/>
      <dgm:spPr/>
      <dgm:t>
        <a:bodyPr/>
        <a:lstStyle/>
        <a:p>
          <a:endParaRPr lang="zh-TW" altLang="en-US"/>
        </a:p>
      </dgm:t>
    </dgm:pt>
    <dgm:pt modelId="{30B65B9E-AFE3-4B28-ACB7-7E5D9E3FDCA7}" type="pres">
      <dgm:prSet presAssocID="{53F46AA1-40F1-4108-BC4E-608216F87847}" presName="node" presStyleLbl="node1" presStyleIdx="4" presStyleCnt="5" custLinFactX="-7480" custLinFactNeighborX="-100000" custLinFactNeighborY="-8468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F90FE040-12C5-43C0-9429-93D42240C2DA}" type="presOf" srcId="{33D70EB6-EF2E-4C7B-AB2C-D8F7F3BAA974}" destId="{61B9E4F7-A9BD-4527-9DED-504D57D1E2B1}" srcOrd="0" destOrd="0" presId="urn:microsoft.com/office/officeart/2005/8/layout/process1"/>
    <dgm:cxn modelId="{40ECE7D2-C43B-46D7-8E62-AD73478930D6}" srcId="{3618D8B6-B4FF-4FAF-99BE-087EB7B0F7F3}" destId="{53F46AA1-40F1-4108-BC4E-608216F87847}" srcOrd="4" destOrd="0" parTransId="{E015F25D-404B-44D6-B76D-9511D4CB2778}" sibTransId="{DDAABD48-6319-4F3A-B1C0-3A8C1CBDC2D5}"/>
    <dgm:cxn modelId="{3173C6D3-075B-4FCD-947E-760C70141936}" srcId="{3618D8B6-B4FF-4FAF-99BE-087EB7B0F7F3}" destId="{D6C41262-C9A9-45A1-9C66-F172E227488C}" srcOrd="3" destOrd="0" parTransId="{0443C5F9-8D3A-4F02-8ADA-9F947C1FF7EB}" sibTransId="{05CFB04B-7AD6-4877-AA4A-08E95B7A825C}"/>
    <dgm:cxn modelId="{A12DE0C0-89D2-4590-8A28-FB786FF1912A}" type="presOf" srcId="{3618D8B6-B4FF-4FAF-99BE-087EB7B0F7F3}" destId="{519638AD-A0D9-4AC1-9A48-685F8EE4D2E8}" srcOrd="0" destOrd="0" presId="urn:microsoft.com/office/officeart/2005/8/layout/process1"/>
    <dgm:cxn modelId="{F1839630-B46F-4560-A22C-A341B198A771}" type="presOf" srcId="{33D70EB6-EF2E-4C7B-AB2C-D8F7F3BAA974}" destId="{241687A6-3202-4FCF-A94A-F8EC0755733F}" srcOrd="1" destOrd="0" presId="urn:microsoft.com/office/officeart/2005/8/layout/process1"/>
    <dgm:cxn modelId="{9BC8663F-D7DF-4DBF-A6D7-BA945DFF0870}" type="presOf" srcId="{D99960B5-1F2F-4BF7-9113-3A846323F0D8}" destId="{9B2820F7-3C9B-4B28-83B1-3BFCAEECA11A}" srcOrd="1" destOrd="0" presId="urn:microsoft.com/office/officeart/2005/8/layout/process1"/>
    <dgm:cxn modelId="{62A8D689-288B-419B-A2EE-C189EB00C5FB}" type="presOf" srcId="{C9EBDDC6-3E50-442D-AB72-A4CB42368FDA}" destId="{77BD5041-531B-4615-B5ED-10B249A9ED4F}" srcOrd="1" destOrd="0" presId="urn:microsoft.com/office/officeart/2005/8/layout/process1"/>
    <dgm:cxn modelId="{018384FA-CC67-4334-AB3D-D7393860C50D}" type="presOf" srcId="{9CC2F110-5A9E-4005-AA07-6389A90DB596}" destId="{DD143A04-7D6E-4027-97AE-E9CBD3012037}" srcOrd="0" destOrd="0" presId="urn:microsoft.com/office/officeart/2005/8/layout/process1"/>
    <dgm:cxn modelId="{8EA324C7-E327-428E-9051-DDB9344860CE}" type="presOf" srcId="{D6C41262-C9A9-45A1-9C66-F172E227488C}" destId="{57D5758E-49D2-4CA6-A950-FC7DD5CB4FFF}" srcOrd="0" destOrd="0" presId="urn:microsoft.com/office/officeart/2005/8/layout/process1"/>
    <dgm:cxn modelId="{B8D18A52-F25A-4BC8-9ED8-F29B64540E70}" type="presOf" srcId="{05CFB04B-7AD6-4877-AA4A-08E95B7A825C}" destId="{A93B4301-16B1-4F9A-9DC0-DFB4E9A4DD84}" srcOrd="1" destOrd="0" presId="urn:microsoft.com/office/officeart/2005/8/layout/process1"/>
    <dgm:cxn modelId="{CAEFF493-39EE-4A0D-96CA-6091183ED404}" srcId="{3618D8B6-B4FF-4FAF-99BE-087EB7B0F7F3}" destId="{9CC2F110-5A9E-4005-AA07-6389A90DB596}" srcOrd="0" destOrd="0" parTransId="{60E50A24-C346-4FFF-92C5-19A7CD19AD56}" sibTransId="{D99960B5-1F2F-4BF7-9113-3A846323F0D8}"/>
    <dgm:cxn modelId="{6C1432E8-339A-4E4F-97A4-44C8A5950BBB}" type="presOf" srcId="{D99960B5-1F2F-4BF7-9113-3A846323F0D8}" destId="{C20135D9-9C24-44C1-84FC-AF457E112A7F}" srcOrd="0" destOrd="0" presId="urn:microsoft.com/office/officeart/2005/8/layout/process1"/>
    <dgm:cxn modelId="{8E294216-3EE3-4BC4-BF73-BDC348E0657B}" type="presOf" srcId="{73887700-4C02-4365-8EF5-CD2BF197818C}" destId="{C95F7E99-B866-4CB3-B3BF-2C4E9CC5955B}" srcOrd="0" destOrd="0" presId="urn:microsoft.com/office/officeart/2005/8/layout/process1"/>
    <dgm:cxn modelId="{DDDCDCA1-91F7-4227-A737-EBF9CDA27B1A}" srcId="{3618D8B6-B4FF-4FAF-99BE-087EB7B0F7F3}" destId="{BCB2D391-1F85-48EE-ADB7-D8A3F0D9BD80}" srcOrd="2" destOrd="0" parTransId="{D9493D3E-DC04-4459-A050-5D31A990E2C4}" sibTransId="{33D70EB6-EF2E-4C7B-AB2C-D8F7F3BAA974}"/>
    <dgm:cxn modelId="{E66B8E3A-11EA-41B7-A6A9-3C0B4D055BB9}" type="presOf" srcId="{BCB2D391-1F85-48EE-ADB7-D8A3F0D9BD80}" destId="{2A9A93E4-A866-4DC4-8244-B41855F4C3C6}" srcOrd="0" destOrd="0" presId="urn:microsoft.com/office/officeart/2005/8/layout/process1"/>
    <dgm:cxn modelId="{5396E0CF-B49B-4A14-8C40-E39607235C6D}" type="presOf" srcId="{05CFB04B-7AD6-4877-AA4A-08E95B7A825C}" destId="{BE6E135F-8C06-42B2-B517-8219FA33C42C}" srcOrd="0" destOrd="0" presId="urn:microsoft.com/office/officeart/2005/8/layout/process1"/>
    <dgm:cxn modelId="{62CCEB85-5A9A-4B34-876D-CF4CFAD1423C}" srcId="{3618D8B6-B4FF-4FAF-99BE-087EB7B0F7F3}" destId="{73887700-4C02-4365-8EF5-CD2BF197818C}" srcOrd="1" destOrd="0" parTransId="{60FE9DE0-D27B-4FD7-9217-202BF3AE3C26}" sibTransId="{C9EBDDC6-3E50-442D-AB72-A4CB42368FDA}"/>
    <dgm:cxn modelId="{A002B325-B660-4CF6-A646-4197C6AB17D8}" type="presOf" srcId="{53F46AA1-40F1-4108-BC4E-608216F87847}" destId="{30B65B9E-AFE3-4B28-ACB7-7E5D9E3FDCA7}" srcOrd="0" destOrd="0" presId="urn:microsoft.com/office/officeart/2005/8/layout/process1"/>
    <dgm:cxn modelId="{D6932D5E-9993-4A30-A14C-20D358B50F6F}" type="presOf" srcId="{C9EBDDC6-3E50-442D-AB72-A4CB42368FDA}" destId="{6087814B-8BDB-4EFB-932D-98C0C6187D06}" srcOrd="0" destOrd="0" presId="urn:microsoft.com/office/officeart/2005/8/layout/process1"/>
    <dgm:cxn modelId="{7AAF103D-7DEF-4140-999A-4FE53E97E87B}" type="presParOf" srcId="{519638AD-A0D9-4AC1-9A48-685F8EE4D2E8}" destId="{DD143A04-7D6E-4027-97AE-E9CBD3012037}" srcOrd="0" destOrd="0" presId="urn:microsoft.com/office/officeart/2005/8/layout/process1"/>
    <dgm:cxn modelId="{D6C7726E-9BC6-4CC8-B8F3-1AE92354E6DB}" type="presParOf" srcId="{519638AD-A0D9-4AC1-9A48-685F8EE4D2E8}" destId="{C20135D9-9C24-44C1-84FC-AF457E112A7F}" srcOrd="1" destOrd="0" presId="urn:microsoft.com/office/officeart/2005/8/layout/process1"/>
    <dgm:cxn modelId="{B535A95C-1A14-4A83-911D-84F52E075A13}" type="presParOf" srcId="{C20135D9-9C24-44C1-84FC-AF457E112A7F}" destId="{9B2820F7-3C9B-4B28-83B1-3BFCAEECA11A}" srcOrd="0" destOrd="0" presId="urn:microsoft.com/office/officeart/2005/8/layout/process1"/>
    <dgm:cxn modelId="{A96381BE-8491-441E-AEDB-2A0AFF48ADD0}" type="presParOf" srcId="{519638AD-A0D9-4AC1-9A48-685F8EE4D2E8}" destId="{C95F7E99-B866-4CB3-B3BF-2C4E9CC5955B}" srcOrd="2" destOrd="0" presId="urn:microsoft.com/office/officeart/2005/8/layout/process1"/>
    <dgm:cxn modelId="{DDB98376-DE68-4F17-A0F0-27C1E3296C1B}" type="presParOf" srcId="{519638AD-A0D9-4AC1-9A48-685F8EE4D2E8}" destId="{6087814B-8BDB-4EFB-932D-98C0C6187D06}" srcOrd="3" destOrd="0" presId="urn:microsoft.com/office/officeart/2005/8/layout/process1"/>
    <dgm:cxn modelId="{66BFC446-36AD-46DF-B53C-99031087D772}" type="presParOf" srcId="{6087814B-8BDB-4EFB-932D-98C0C6187D06}" destId="{77BD5041-531B-4615-B5ED-10B249A9ED4F}" srcOrd="0" destOrd="0" presId="urn:microsoft.com/office/officeart/2005/8/layout/process1"/>
    <dgm:cxn modelId="{F1FAC0D7-16C2-4B89-B79F-D26C25A0463F}" type="presParOf" srcId="{519638AD-A0D9-4AC1-9A48-685F8EE4D2E8}" destId="{2A9A93E4-A866-4DC4-8244-B41855F4C3C6}" srcOrd="4" destOrd="0" presId="urn:microsoft.com/office/officeart/2005/8/layout/process1"/>
    <dgm:cxn modelId="{BCDED558-F79C-4895-911F-308D2F109159}" type="presParOf" srcId="{519638AD-A0D9-4AC1-9A48-685F8EE4D2E8}" destId="{61B9E4F7-A9BD-4527-9DED-504D57D1E2B1}" srcOrd="5" destOrd="0" presId="urn:microsoft.com/office/officeart/2005/8/layout/process1"/>
    <dgm:cxn modelId="{985B0696-5DC2-4549-A6A2-02F6C1E9D632}" type="presParOf" srcId="{61B9E4F7-A9BD-4527-9DED-504D57D1E2B1}" destId="{241687A6-3202-4FCF-A94A-F8EC0755733F}" srcOrd="0" destOrd="0" presId="urn:microsoft.com/office/officeart/2005/8/layout/process1"/>
    <dgm:cxn modelId="{ECF6F487-31F2-4FD1-BF0B-7FB7FDAC7F65}" type="presParOf" srcId="{519638AD-A0D9-4AC1-9A48-685F8EE4D2E8}" destId="{57D5758E-49D2-4CA6-A950-FC7DD5CB4FFF}" srcOrd="6" destOrd="0" presId="urn:microsoft.com/office/officeart/2005/8/layout/process1"/>
    <dgm:cxn modelId="{7E008577-7050-44FA-A66A-06254E350C10}" type="presParOf" srcId="{519638AD-A0D9-4AC1-9A48-685F8EE4D2E8}" destId="{BE6E135F-8C06-42B2-B517-8219FA33C42C}" srcOrd="7" destOrd="0" presId="urn:microsoft.com/office/officeart/2005/8/layout/process1"/>
    <dgm:cxn modelId="{4EF6BCF6-1182-4380-9541-9A78629DBBEF}" type="presParOf" srcId="{BE6E135F-8C06-42B2-B517-8219FA33C42C}" destId="{A93B4301-16B1-4F9A-9DC0-DFB4E9A4DD84}" srcOrd="0" destOrd="0" presId="urn:microsoft.com/office/officeart/2005/8/layout/process1"/>
    <dgm:cxn modelId="{B931AE54-EE30-4B46-B2AC-BEAB73459172}" type="presParOf" srcId="{519638AD-A0D9-4AC1-9A48-685F8EE4D2E8}" destId="{30B65B9E-AFE3-4B28-ACB7-7E5D9E3FDCA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143A04-7D6E-4027-97AE-E9CBD3012037}">
      <dsp:nvSpPr>
        <dsp:cNvPr id="0" name=""/>
        <dsp:cNvSpPr/>
      </dsp:nvSpPr>
      <dsp:spPr>
        <a:xfrm>
          <a:off x="0" y="1081513"/>
          <a:ext cx="1663237" cy="9979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Midi Files</a:t>
          </a:r>
          <a:endParaRPr lang="zh-TW" alt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229" y="1110742"/>
        <a:ext cx="1604779" cy="939484"/>
      </dsp:txXfrm>
    </dsp:sp>
    <dsp:sp modelId="{C20135D9-9C24-44C1-84FC-AF457E112A7F}">
      <dsp:nvSpPr>
        <dsp:cNvPr id="0" name=""/>
        <dsp:cNvSpPr/>
      </dsp:nvSpPr>
      <dsp:spPr>
        <a:xfrm rot="2518657">
          <a:off x="1539853" y="2322244"/>
          <a:ext cx="690909" cy="412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55729" y="2363357"/>
        <a:ext cx="567164" cy="247490"/>
      </dsp:txXfrm>
    </dsp:sp>
    <dsp:sp modelId="{C95F7E99-B866-4CB3-B3BF-2C4E9CC5955B}">
      <dsp:nvSpPr>
        <dsp:cNvPr id="0" name=""/>
        <dsp:cNvSpPr/>
      </dsp:nvSpPr>
      <dsp:spPr>
        <a:xfrm>
          <a:off x="2078304" y="2951359"/>
          <a:ext cx="1663237" cy="9979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Note Matrix</a:t>
          </a:r>
          <a:endParaRPr lang="zh-TW" alt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07533" y="2980588"/>
        <a:ext cx="1604779" cy="939484"/>
      </dsp:txXfrm>
    </dsp:sp>
    <dsp:sp modelId="{6087814B-8BDB-4EFB-932D-98C0C6187D06}">
      <dsp:nvSpPr>
        <dsp:cNvPr id="0" name=""/>
        <dsp:cNvSpPr/>
      </dsp:nvSpPr>
      <dsp:spPr>
        <a:xfrm rot="19126874">
          <a:off x="3648949" y="2275304"/>
          <a:ext cx="733754" cy="412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664281" y="2398570"/>
        <a:ext cx="610009" cy="247490"/>
      </dsp:txXfrm>
    </dsp:sp>
    <dsp:sp modelId="{2A9A93E4-A866-4DC4-8244-B41855F4C3C6}">
      <dsp:nvSpPr>
        <dsp:cNvPr id="0" name=""/>
        <dsp:cNvSpPr/>
      </dsp:nvSpPr>
      <dsp:spPr>
        <a:xfrm>
          <a:off x="4258869" y="1041157"/>
          <a:ext cx="1663237" cy="9979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LSTM Neural Network Model</a:t>
          </a:r>
          <a:endParaRPr lang="zh-TW" alt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88098" y="1070386"/>
        <a:ext cx="1604779" cy="939484"/>
      </dsp:txXfrm>
    </dsp:sp>
    <dsp:sp modelId="{61B9E4F7-A9BD-4527-9DED-504D57D1E2B1}">
      <dsp:nvSpPr>
        <dsp:cNvPr id="0" name=""/>
        <dsp:cNvSpPr/>
      </dsp:nvSpPr>
      <dsp:spPr>
        <a:xfrm rot="2521492">
          <a:off x="5812810" y="2327392"/>
          <a:ext cx="760229" cy="412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828720" y="2368467"/>
        <a:ext cx="636484" cy="247490"/>
      </dsp:txXfrm>
    </dsp:sp>
    <dsp:sp modelId="{57D5758E-49D2-4CA6-A950-FC7DD5CB4FFF}">
      <dsp:nvSpPr>
        <dsp:cNvPr id="0" name=""/>
        <dsp:cNvSpPr/>
      </dsp:nvSpPr>
      <dsp:spPr>
        <a:xfrm>
          <a:off x="6431776" y="2999360"/>
          <a:ext cx="1663237" cy="9979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Probability Matrix</a:t>
          </a:r>
          <a:endParaRPr lang="zh-TW" alt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461005" y="3028589"/>
        <a:ext cx="1604779" cy="939484"/>
      </dsp:txXfrm>
    </dsp:sp>
    <dsp:sp modelId="{BE6E135F-8C06-42B2-B517-8219FA33C42C}">
      <dsp:nvSpPr>
        <dsp:cNvPr id="0" name=""/>
        <dsp:cNvSpPr/>
      </dsp:nvSpPr>
      <dsp:spPr>
        <a:xfrm rot="18378729">
          <a:off x="7896929" y="2327129"/>
          <a:ext cx="752240" cy="412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922162" y="2459482"/>
        <a:ext cx="628495" cy="247490"/>
      </dsp:txXfrm>
    </dsp:sp>
    <dsp:sp modelId="{30B65B9E-AFE3-4B28-ACB7-7E5D9E3FDCA7}">
      <dsp:nvSpPr>
        <dsp:cNvPr id="0" name=""/>
        <dsp:cNvSpPr/>
      </dsp:nvSpPr>
      <dsp:spPr>
        <a:xfrm>
          <a:off x="8529790" y="1030050"/>
          <a:ext cx="1663237" cy="9979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Output</a:t>
          </a:r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9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Midi</a:t>
          </a:r>
          <a:endParaRPr lang="zh-TW" alt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59019" y="1059279"/>
        <a:ext cx="1604779" cy="9394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46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66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2262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9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6346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02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13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1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66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2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99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29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00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0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A683A-4F78-4771-8F4A-274DC2A5527B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B084EB7-1003-49A1-97F5-3D8136D4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1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924195" y="1835727"/>
            <a:ext cx="9491950" cy="2262781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AI-aided music composition system</a:t>
            </a:r>
            <a:br>
              <a:rPr lang="en-US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en-US" sz="3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長短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期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記憶神經網路於樂段生成之應用</a:t>
            </a:r>
            <a:r>
              <a:rPr lang="en-US" sz="3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en-US" sz="4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062741" y="5012906"/>
            <a:ext cx="8915399" cy="1126283"/>
          </a:xfrm>
        </p:spPr>
        <p:txBody>
          <a:bodyPr/>
          <a:lstStyle/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資工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四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104590024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蔡一玄</a:t>
            </a: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189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396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0230" y="663685"/>
            <a:ext cx="8911687" cy="762859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Motivation and Purpose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30230" y="1516496"/>
            <a:ext cx="8915400" cy="1614632"/>
          </a:xfrm>
        </p:spPr>
        <p:txBody>
          <a:bodyPr>
            <a:norm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 started exploring machine learning</a:t>
            </a:r>
          </a:p>
          <a:p>
            <a:r>
              <a:rPr lang="en-US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Knowing the limitation of computer’s </a:t>
            </a:r>
            <a:r>
              <a:rPr lang="en-US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creativity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559" y="3158838"/>
            <a:ext cx="4536697" cy="338050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777" y="3737817"/>
            <a:ext cx="4961949" cy="2515708"/>
          </a:xfrm>
          <a:prstGeom prst="rect">
            <a:avLst/>
          </a:prstGeom>
        </p:spPr>
      </p:pic>
      <p:sp>
        <p:nvSpPr>
          <p:cNvPr id="7" name="加號 6"/>
          <p:cNvSpPr/>
          <p:nvPr/>
        </p:nvSpPr>
        <p:spPr>
          <a:xfrm>
            <a:off x="6285320" y="4438598"/>
            <a:ext cx="717645" cy="765568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6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3942" y="579992"/>
            <a:ext cx="8911687" cy="1280890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System Structure and Procedure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1079209" y="1375391"/>
          <a:ext cx="10988099" cy="4748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2122014" y="3627263"/>
            <a:ext cx="162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 to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568805" y="3549495"/>
            <a:ext cx="162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Feed to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697075" y="3749550"/>
            <a:ext cx="162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571700" y="3744518"/>
            <a:ext cx="162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Sampling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65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22576" y="694221"/>
            <a:ext cx="8911687" cy="128089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Details – Data Preprocessing and Transformation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2190262" y="1675783"/>
                <a:ext cx="8872249" cy="3777622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zh-TW" altLang="en-US" dirty="0" smtClean="0"/>
                  <a:t> </a:t>
                </a:r>
                <a14:m>
                  <m:oMath xmlns:m="http://schemas.openxmlformats.org/officeDocument/2006/math">
                    <m:r>
                      <a:rPr lang="zh-TW" alt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               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83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67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35</m:t>
                            </m:r>
                          </m:e>
                        </m:eqArr>
                      </m:e>
                    </m:d>
                    <m:d>
                      <m:dPr>
                        <m:begChr m:val="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79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129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131</m:t>
                            </m:r>
                          </m:e>
                        </m:eqArr>
                      </m:e>
                    </m:d>
                    <m:d>
                      <m:dPr>
                        <m:begChr m:val="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47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40</m:t>
                            </m:r>
                          </m:e>
                        </m:eqArr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128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129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52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38</m:t>
                            </m:r>
                          </m:e>
                        </m:eqArr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73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65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130 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131</m:t>
                            </m:r>
                          </m:e>
                        </m:eqArr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128…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70…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130…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39…</m:t>
                            </m:r>
                          </m:e>
                        </m:eqAr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 </m:t>
                    </m:r>
                    <m:d>
                      <m:dPr>
                        <m:begChr m:val="[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23</m:t>
                            </m:r>
                          </m:e>
                        </m:eqArr>
                      </m:e>
                    </m:d>
                    <m:d>
                      <m:dPr>
                        <m:begChr m:val=""/>
                        <m:endChr m:val="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11</m:t>
                            </m:r>
                          </m:e>
                        </m:eqArr>
                      </m:e>
                    </m:d>
                    <m:d>
                      <m:dPr>
                        <m:begChr m:val="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15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9</m:t>
                            </m:r>
                          </m:e>
                        </m:eqArr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90262" y="1675783"/>
                <a:ext cx="8872249" cy="377762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左大括弧 8"/>
          <p:cNvSpPr/>
          <p:nvPr/>
        </p:nvSpPr>
        <p:spPr>
          <a:xfrm>
            <a:off x="3268025" y="2254501"/>
            <a:ext cx="145030" cy="91093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622576" y="2525303"/>
            <a:ext cx="2202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umber of parts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右大括弧 10"/>
          <p:cNvSpPr/>
          <p:nvPr/>
        </p:nvSpPr>
        <p:spPr>
          <a:xfrm rot="5400000">
            <a:off x="4571982" y="2442180"/>
            <a:ext cx="259977" cy="233493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4423514" y="3758884"/>
            <a:ext cx="2202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534502" y="3195262"/>
            <a:ext cx="233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  t1   t2</a:t>
            </a:r>
            <a:r>
              <a:rPr lang="en-US" dirty="0" smtClean="0"/>
              <a:t>   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．．．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向右箭號 13"/>
          <p:cNvSpPr/>
          <p:nvPr/>
        </p:nvSpPr>
        <p:spPr>
          <a:xfrm>
            <a:off x="6280023" y="2559627"/>
            <a:ext cx="1709160" cy="273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6604970" y="2172977"/>
            <a:ext cx="1059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Encode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270083" y="2880952"/>
            <a:ext cx="1914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{0:83, 1:79, 2:81</a:t>
            </a:r>
          </a:p>
          <a:p>
            <a:r>
              <a:rPr lang="en-US" dirty="0" smtClean="0"/>
              <a:t>3:67, 4:73, 5:52}</a:t>
            </a:r>
            <a:endParaRPr lang="en-US" dirty="0"/>
          </a:p>
        </p:txBody>
      </p:sp>
      <p:sp>
        <p:nvSpPr>
          <p:cNvPr id="17" name="向下箭號 16"/>
          <p:cNvSpPr/>
          <p:nvPr/>
        </p:nvSpPr>
        <p:spPr>
          <a:xfrm>
            <a:off x="8783782" y="3479658"/>
            <a:ext cx="207818" cy="6485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8273454" y="4332662"/>
                <a:ext cx="1538883" cy="14364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  <m:d>
                        <m:dPr>
                          <m:begChr m:val=""/>
                          <m:endChr m:val="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eqArr>
                            <m:eqArrPr>
                              <m:ctrlPr>
                                <a:rPr lang="en-US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  <m:d>
                        <m:dPr>
                          <m:begChr m:val="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23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11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3454" y="4332662"/>
                <a:ext cx="1538883" cy="143641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文字方塊 18"/>
          <p:cNvSpPr txBox="1"/>
          <p:nvPr/>
        </p:nvSpPr>
        <p:spPr>
          <a:xfrm>
            <a:off x="8988716" y="3554970"/>
            <a:ext cx="1361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框架 20"/>
          <p:cNvSpPr/>
          <p:nvPr/>
        </p:nvSpPr>
        <p:spPr>
          <a:xfrm>
            <a:off x="8250306" y="4315374"/>
            <a:ext cx="1538883" cy="336320"/>
          </a:xfrm>
          <a:prstGeom prst="frame">
            <a:avLst/>
          </a:prstGeom>
          <a:solidFill>
            <a:srgbClr val="FF00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3" name="弧形接點 22"/>
          <p:cNvCxnSpPr>
            <a:stCxn id="21" idx="3"/>
            <a:endCxn id="25" idx="0"/>
          </p:cNvCxnSpPr>
          <p:nvPr/>
        </p:nvCxnSpPr>
        <p:spPr>
          <a:xfrm>
            <a:off x="9789189" y="4483534"/>
            <a:ext cx="1150826" cy="833863"/>
          </a:xfrm>
          <a:prstGeom prst="curved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 flipH="1">
            <a:off x="9676501" y="5317397"/>
            <a:ext cx="2527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[ 1 0 0 1 0 1 0 0 0 0 0 0 0 0 0 0 0 0 0 0 0 0 0 1 …]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6594677" y="5008134"/>
            <a:ext cx="2107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510054" y="1365779"/>
            <a:ext cx="4568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Quantize all notes to 16</a:t>
            </a:r>
            <a:r>
              <a:rPr lang="en-US" sz="20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note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/>
          <p:cNvSpPr txBox="1"/>
          <p:nvPr/>
        </p:nvSpPr>
        <p:spPr>
          <a:xfrm flipH="1">
            <a:off x="3604192" y="4047564"/>
            <a:ext cx="28277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[[ 1 0 0 1 0 1 0 0 0 0 0 0 0 0 0 0 0 0 0 0 0 0 0 1 …]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0 0 0 0 0 0 0 0 0 0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…]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[ 0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0 0 0 0 0 0 0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…] 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.          ]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1671121" y="4721198"/>
            <a:ext cx="1986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data(X) = 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23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17071" y="679528"/>
            <a:ext cx="8911687" cy="128089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Details – Model Decision and Architecture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17071" y="1475507"/>
            <a:ext cx="8915400" cy="2376057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Choices : RNN,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LSTM, GRU, RBM, CNN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try : LSTM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1. Suitable for sequence or time-series data (Ex: speech recognition, translation)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2. Capable of learning long-term dependencies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(RNN has the problem: Vanishing/Exploding Gradients)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480" y="3724536"/>
            <a:ext cx="6362174" cy="281363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 flipH="1">
            <a:off x="8862724" y="4640668"/>
            <a:ext cx="2424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←LSTM  Architecture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0230" y="665673"/>
            <a:ext cx="8911687" cy="899891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LSTM - Outline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634" y="1720274"/>
            <a:ext cx="4670569" cy="4163932"/>
          </a:xfrm>
        </p:spPr>
      </p:pic>
      <p:cxnSp>
        <p:nvCxnSpPr>
          <p:cNvPr id="8" name="弧形接點 7"/>
          <p:cNvCxnSpPr/>
          <p:nvPr/>
        </p:nvCxnSpPr>
        <p:spPr>
          <a:xfrm rot="16200000" flipH="1">
            <a:off x="3465877" y="4783711"/>
            <a:ext cx="1035349" cy="9998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4034738" y="5758420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 Gate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框架 10"/>
          <p:cNvSpPr/>
          <p:nvPr/>
        </p:nvSpPr>
        <p:spPr>
          <a:xfrm>
            <a:off x="4034738" y="3214255"/>
            <a:ext cx="897479" cy="1427018"/>
          </a:xfrm>
          <a:prstGeom prst="frame">
            <a:avLst>
              <a:gd name="adj1" fmla="val 337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框架 11"/>
          <p:cNvSpPr/>
          <p:nvPr/>
        </p:nvSpPr>
        <p:spPr>
          <a:xfrm>
            <a:off x="2990254" y="3453800"/>
            <a:ext cx="986738" cy="1094509"/>
          </a:xfrm>
          <a:prstGeom prst="frame">
            <a:avLst>
              <a:gd name="adj1" fmla="val 2808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3" name="弧形接點 12"/>
          <p:cNvCxnSpPr/>
          <p:nvPr/>
        </p:nvCxnSpPr>
        <p:spPr>
          <a:xfrm flipV="1">
            <a:off x="4974518" y="3602185"/>
            <a:ext cx="816685" cy="1598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791203" y="3402130"/>
            <a:ext cx="1444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utput Gate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框架 16"/>
          <p:cNvSpPr/>
          <p:nvPr/>
        </p:nvSpPr>
        <p:spPr>
          <a:xfrm>
            <a:off x="2339089" y="3208439"/>
            <a:ext cx="593419" cy="1432834"/>
          </a:xfrm>
          <a:prstGeom prst="frame">
            <a:avLst>
              <a:gd name="adj1" fmla="val 2672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9" name="弧形接點 18"/>
          <p:cNvCxnSpPr>
            <a:stCxn id="17" idx="0"/>
          </p:cNvCxnSpPr>
          <p:nvPr/>
        </p:nvCxnSpPr>
        <p:spPr>
          <a:xfrm rot="5400000" flipH="1" flipV="1">
            <a:off x="2417457" y="2693389"/>
            <a:ext cx="733392" cy="29670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267941" y="2057337"/>
            <a:ext cx="139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Forget Gate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7235829" y="376664"/>
          <a:ext cx="4364174" cy="615427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182087">
                  <a:extLst>
                    <a:ext uri="{9D8B030D-6E8A-4147-A177-3AD203B41FA5}">
                      <a16:colId xmlns:a16="http://schemas.microsoft.com/office/drawing/2014/main" xmlns="" val="940501434"/>
                    </a:ext>
                  </a:extLst>
                </a:gridCol>
                <a:gridCol w="2182087">
                  <a:extLst>
                    <a:ext uri="{9D8B030D-6E8A-4147-A177-3AD203B41FA5}">
                      <a16:colId xmlns:a16="http://schemas.microsoft.com/office/drawing/2014/main" xmlns="" val="3186873075"/>
                    </a:ext>
                  </a:extLst>
                </a:gridCol>
              </a:tblGrid>
              <a:tr h="6295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Notation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29541891"/>
                  </a:ext>
                </a:extLst>
              </a:tr>
              <a:tr h="639239"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 ,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t</a:t>
                      </a:r>
                      <a:endParaRPr lang="en-US" sz="2000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Forget gate, input gate, output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gate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32513834"/>
                  </a:ext>
                </a:extLst>
              </a:tr>
              <a:tr h="80158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200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US" sz="20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</a:t>
                      </a:r>
                      <a:r>
                        <a:rPr lang="en-US" sz="20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  <a:p>
                      <a:pPr algn="ctr"/>
                      <a:endParaRPr lang="en-US" sz="2000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Matrices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13412150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24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i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lang="en-US" sz="24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80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Gates’ state at time 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9149936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b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 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4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endParaRPr lang="en-US" sz="180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Bias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vectors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6409248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algn="ctr"/>
                      <a:r>
                        <a:rPr lang="en-US" sz="24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24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Hidden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state at time 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34412365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en-US" sz="2400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2400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 value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time 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67705254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algn="ctr"/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2400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2400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Cell state at time 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31652982"/>
                  </a:ext>
                </a:extLst>
              </a:tr>
              <a:tr h="629536">
                <a:tc>
                  <a:txBody>
                    <a:bodyPr/>
                    <a:lstStyle/>
                    <a:p>
                      <a:pPr algn="ctr"/>
                      <a:r>
                        <a:rPr lang="el-GR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σ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Sigmoid function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58424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601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62179" y="472172"/>
            <a:ext cx="8911687" cy="899891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LSTM – Outline (Cont.)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28" name="Picture 4" descr="f_t = \sigma(W_f x_t + U_f h_{t-1} + b_f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12" y="1478312"/>
            <a:ext cx="3552757" cy="33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_t = \sigma(W_i x_t + U_i h_{t-1} + b_i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558" y="1565564"/>
            <a:ext cx="3552757" cy="31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594" y="2234215"/>
            <a:ext cx="1280550" cy="1835454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552" y="2713952"/>
            <a:ext cx="2200391" cy="1454282"/>
          </a:xfrm>
          <a:prstGeom prst="rect">
            <a:avLst/>
          </a:prstGeom>
        </p:spPr>
      </p:pic>
      <p:pic>
        <p:nvPicPr>
          <p:cNvPr id="1034" name="Picture 10" descr="o_t = \sigma(W_o x_t + U_o h_{t-1} + V_o C_t + b_o)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958" y="1565564"/>
            <a:ext cx="3635042" cy="243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直線接點 17"/>
          <p:cNvCxnSpPr/>
          <p:nvPr/>
        </p:nvCxnSpPr>
        <p:spPr>
          <a:xfrm>
            <a:off x="4475018" y="1305095"/>
            <a:ext cx="0" cy="4222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8423564" y="1287864"/>
            <a:ext cx="0" cy="4222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圖片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754" y="2736422"/>
            <a:ext cx="1556347" cy="2003572"/>
          </a:xfrm>
          <a:prstGeom prst="rect">
            <a:avLst/>
          </a:prstGeom>
        </p:spPr>
      </p:pic>
      <p:sp>
        <p:nvSpPr>
          <p:cNvPr id="23" name="文字方塊 22"/>
          <p:cNvSpPr txBox="1"/>
          <p:nvPr/>
        </p:nvSpPr>
        <p:spPr>
          <a:xfrm flipH="1">
            <a:off x="9008956" y="4323510"/>
            <a:ext cx="757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t-1</a:t>
            </a:r>
            <a:endParaRPr 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8" name="Picture 14" descr="\widetilde{C_t} = tanh(W_c x_t + U_c h_{t-1} + b_c)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170" y="2029964"/>
            <a:ext cx="3836242" cy="36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_t = o_t * tanh(C_t)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528" y="2070827"/>
            <a:ext cx="2505287" cy="32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字方塊 32"/>
          <p:cNvSpPr txBox="1"/>
          <p:nvPr/>
        </p:nvSpPr>
        <p:spPr>
          <a:xfrm flipH="1">
            <a:off x="11230900" y="4399766"/>
            <a:ext cx="757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28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7921" y="598233"/>
            <a:ext cx="8911687" cy="899891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Train Model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圓角矩形 2"/>
          <p:cNvSpPr/>
          <p:nvPr/>
        </p:nvSpPr>
        <p:spPr>
          <a:xfrm>
            <a:off x="3588328" y="1586345"/>
            <a:ext cx="1246909" cy="1039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字方塊 3"/>
          <p:cNvSpPr txBox="1"/>
          <p:nvPr/>
        </p:nvSpPr>
        <p:spPr>
          <a:xfrm>
            <a:off x="3782291" y="1905835"/>
            <a:ext cx="1025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37855" y="1778820"/>
            <a:ext cx="1260764" cy="6927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文字方塊 7"/>
          <p:cNvSpPr txBox="1"/>
          <p:nvPr/>
        </p:nvSpPr>
        <p:spPr>
          <a:xfrm>
            <a:off x="1655618" y="1771241"/>
            <a:ext cx="1143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 bar notes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2798619" y="2105890"/>
            <a:ext cx="789709" cy="20698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298863" y="2478290"/>
            <a:ext cx="1856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[[t0 ~ t16], …]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0374" y="3039636"/>
            <a:ext cx="21150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= [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0 0 1 0 1 0 0 0 0 0 0 0 0 0 0 0 0 0 0 0 0 0 1 …] </a:t>
            </a:r>
          </a:p>
        </p:txBody>
      </p:sp>
      <p:sp>
        <p:nvSpPr>
          <p:cNvPr id="12" name="向右箭號 11"/>
          <p:cNvSpPr/>
          <p:nvPr/>
        </p:nvSpPr>
        <p:spPr>
          <a:xfrm>
            <a:off x="4835237" y="2091015"/>
            <a:ext cx="789709" cy="20698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圓角矩形 12"/>
          <p:cNvSpPr/>
          <p:nvPr/>
        </p:nvSpPr>
        <p:spPr>
          <a:xfrm>
            <a:off x="5590311" y="1639623"/>
            <a:ext cx="1246909" cy="103909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5680366" y="1904347"/>
            <a:ext cx="1212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592294" y="1639623"/>
            <a:ext cx="1246909" cy="1039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7786257" y="1959113"/>
            <a:ext cx="1025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向右箭號 16"/>
          <p:cNvSpPr/>
          <p:nvPr/>
        </p:nvSpPr>
        <p:spPr>
          <a:xfrm>
            <a:off x="6844147" y="2055677"/>
            <a:ext cx="789709" cy="20698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圓角矩形 17"/>
          <p:cNvSpPr/>
          <p:nvPr/>
        </p:nvSpPr>
        <p:spPr>
          <a:xfrm>
            <a:off x="4696441" y="2742546"/>
            <a:ext cx="1246909" cy="103909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4926151" y="2926727"/>
            <a:ext cx="1025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橢圓 21"/>
          <p:cNvSpPr/>
          <p:nvPr/>
        </p:nvSpPr>
        <p:spPr>
          <a:xfrm>
            <a:off x="4035148" y="5957678"/>
            <a:ext cx="581888" cy="5975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橢圓 22"/>
          <p:cNvSpPr/>
          <p:nvPr/>
        </p:nvSpPr>
        <p:spPr>
          <a:xfrm>
            <a:off x="4701580" y="5957678"/>
            <a:ext cx="581888" cy="5975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橢圓 23"/>
          <p:cNvSpPr/>
          <p:nvPr/>
        </p:nvSpPr>
        <p:spPr>
          <a:xfrm>
            <a:off x="5370861" y="5945569"/>
            <a:ext cx="581888" cy="5975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文字方塊 24"/>
          <p:cNvSpPr txBox="1"/>
          <p:nvPr/>
        </p:nvSpPr>
        <p:spPr>
          <a:xfrm>
            <a:off x="4112058" y="6044295"/>
            <a:ext cx="623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4759132" y="6056404"/>
            <a:ext cx="623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5424857" y="6044295"/>
            <a:ext cx="623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橢圓 27"/>
          <p:cNvSpPr/>
          <p:nvPr/>
        </p:nvSpPr>
        <p:spPr>
          <a:xfrm>
            <a:off x="6375067" y="5939964"/>
            <a:ext cx="581888" cy="5975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文字方塊 28"/>
          <p:cNvSpPr txBox="1"/>
          <p:nvPr/>
        </p:nvSpPr>
        <p:spPr>
          <a:xfrm>
            <a:off x="6470627" y="5941708"/>
            <a:ext cx="500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 La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字方塊 29"/>
          <p:cNvSpPr txBox="1"/>
          <p:nvPr/>
        </p:nvSpPr>
        <p:spPr>
          <a:xfrm flipH="1">
            <a:off x="5995701" y="5987129"/>
            <a:ext cx="32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cxnSp>
        <p:nvCxnSpPr>
          <p:cNvPr id="32" name="直線接點 31"/>
          <p:cNvCxnSpPr>
            <a:endCxn id="22" idx="0"/>
          </p:cNvCxnSpPr>
          <p:nvPr/>
        </p:nvCxnSpPr>
        <p:spPr>
          <a:xfrm flipH="1">
            <a:off x="4326092" y="5265094"/>
            <a:ext cx="585727" cy="6925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>
            <a:endCxn id="23" idx="0"/>
          </p:cNvCxnSpPr>
          <p:nvPr/>
        </p:nvCxnSpPr>
        <p:spPr>
          <a:xfrm flipH="1">
            <a:off x="4992524" y="5301195"/>
            <a:ext cx="233605" cy="6564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/>
          <p:cNvCxnSpPr>
            <a:endCxn id="24" idx="0"/>
          </p:cNvCxnSpPr>
          <p:nvPr/>
        </p:nvCxnSpPr>
        <p:spPr>
          <a:xfrm>
            <a:off x="5480271" y="5284387"/>
            <a:ext cx="181534" cy="661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>
            <a:endCxn id="29" idx="0"/>
          </p:cNvCxnSpPr>
          <p:nvPr/>
        </p:nvCxnSpPr>
        <p:spPr>
          <a:xfrm>
            <a:off x="5939313" y="5279063"/>
            <a:ext cx="781405" cy="662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圓角矩形 44"/>
          <p:cNvSpPr/>
          <p:nvPr/>
        </p:nvSpPr>
        <p:spPr>
          <a:xfrm>
            <a:off x="4238829" y="4522701"/>
            <a:ext cx="2374409" cy="74239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文字方塊 45"/>
          <p:cNvSpPr txBox="1"/>
          <p:nvPr/>
        </p:nvSpPr>
        <p:spPr>
          <a:xfrm>
            <a:off x="4361879" y="4518733"/>
            <a:ext cx="235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(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向右箭號 46"/>
          <p:cNvSpPr/>
          <p:nvPr/>
        </p:nvSpPr>
        <p:spPr>
          <a:xfrm rot="5400000">
            <a:off x="4994217" y="4050283"/>
            <a:ext cx="716598" cy="22030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文字方塊 47"/>
          <p:cNvSpPr txBox="1"/>
          <p:nvPr/>
        </p:nvSpPr>
        <p:spPr>
          <a:xfrm>
            <a:off x="6685025" y="5072024"/>
            <a:ext cx="1059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Chord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" name="直線單箭頭接點 49"/>
          <p:cNvCxnSpPr/>
          <p:nvPr/>
        </p:nvCxnSpPr>
        <p:spPr>
          <a:xfrm flipH="1">
            <a:off x="6890746" y="5409459"/>
            <a:ext cx="103964" cy="577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9594277" y="1639623"/>
            <a:ext cx="1246909" cy="103909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文字方塊 52"/>
          <p:cNvSpPr txBox="1"/>
          <p:nvPr/>
        </p:nvSpPr>
        <p:spPr>
          <a:xfrm>
            <a:off x="9684332" y="1904347"/>
            <a:ext cx="1212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向右箭號 53"/>
          <p:cNvSpPr/>
          <p:nvPr/>
        </p:nvSpPr>
        <p:spPr>
          <a:xfrm>
            <a:off x="8858441" y="2055677"/>
            <a:ext cx="735836" cy="22030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上彎箭號 55"/>
          <p:cNvSpPr/>
          <p:nvPr/>
        </p:nvSpPr>
        <p:spPr>
          <a:xfrm rot="16200000" flipH="1">
            <a:off x="7778487" y="864899"/>
            <a:ext cx="690126" cy="4368471"/>
          </a:xfrm>
          <a:prstGeom prst="bentUpArrow">
            <a:avLst>
              <a:gd name="adj1" fmla="val 25000"/>
              <a:gd name="adj2" fmla="val 25000"/>
              <a:gd name="adj3" fmla="val 3920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03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1646011" y="615951"/>
            <a:ext cx="8912225" cy="927100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Results</a:t>
            </a:r>
            <a:endParaRPr 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5" name="samp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1578" y="1543051"/>
            <a:ext cx="885507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16319</TotalTime>
  <Words>408</Words>
  <Application>Microsoft Office PowerPoint</Application>
  <PresentationFormat>寬螢幕</PresentationFormat>
  <Paragraphs>94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20" baseType="lpstr">
      <vt:lpstr>微軟正黑體</vt:lpstr>
      <vt:lpstr>標楷體</vt:lpstr>
      <vt:lpstr>Arial</vt:lpstr>
      <vt:lpstr>Cambria Math</vt:lpstr>
      <vt:lpstr>Century Gothic</vt:lpstr>
      <vt:lpstr>Symbol</vt:lpstr>
      <vt:lpstr>Times New Roman</vt:lpstr>
      <vt:lpstr>Wingdings</vt:lpstr>
      <vt:lpstr>Wingdings 3</vt:lpstr>
      <vt:lpstr>絲縷</vt:lpstr>
      <vt:lpstr>AI-aided music composition system (長短期記憶神經網路於樂段生成之應用)</vt:lpstr>
      <vt:lpstr>Motivation and Purpose</vt:lpstr>
      <vt:lpstr>System Structure and Procedure</vt:lpstr>
      <vt:lpstr>Details – Data Preprocessing and Transformation</vt:lpstr>
      <vt:lpstr>Details – Model Decision and Architecture</vt:lpstr>
      <vt:lpstr>LSTM - Outline</vt:lpstr>
      <vt:lpstr>LSTM – Outline (Cont.)</vt:lpstr>
      <vt:lpstr>Train Model</vt:lpstr>
      <vt:lpstr>Results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yi-xuan tsai</dc:creator>
  <cp:lastModifiedBy>yi-xuan tsai</cp:lastModifiedBy>
  <cp:revision>243</cp:revision>
  <dcterms:created xsi:type="dcterms:W3CDTF">2018-05-13T01:34:25Z</dcterms:created>
  <dcterms:modified xsi:type="dcterms:W3CDTF">2018-10-12T14:47:13Z</dcterms:modified>
</cp:coreProperties>
</file>

<file path=docProps/thumbnail.jpeg>
</file>